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embeddedFontLst>
    <p:embeddedFont>
      <p:font typeface="Malgun Gothic" panose="020B0503020000020004" pitchFamily="50" charset="-127"/>
      <p:regular r:id="rId38"/>
      <p:bold r:id="rId39"/>
    </p:embeddedFont>
    <p:embeddedFont>
      <p:font typeface="Noto Sans KR" panose="020B0200000000000000" pitchFamily="50" charset="-127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jvp9Op1db4RXkfeIlM2qC8i6Ey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2" name="Google Shape;23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" name="Google Shape;24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" name="Google Shape;26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4" name="Google Shape;27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9" name="Google Shape;28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5" name="Google Shape;31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8" name="Google Shape;32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입력란에 유효성 검사처리가 되어있으며,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유효성 검사는 값을 입력한 후 칸을 벗어나면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Blur이벤트와 ajax를 통해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중복검사까지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곧바로 진행됩니다.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휴대전화와 주소는 각각</a:t>
            </a:r>
            <a:b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문자 발송 API와, 주소 API를 통해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 휴대전화번호인지 확인하고</a:t>
            </a:r>
            <a:b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우편번호와 주소를 가져올 수 있게 합니다.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유효성에 맞지 않을 경우 자동으로 경고 메시지가 출력됩니다.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가입버튼을 누를 시, 전체 유효성검사와 중복검사를 한번 더 진행한 뒤 가입을 진행하게 됩니다.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9" name="Google Shape;34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" name="Google Shape;36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0" name="Google Shape;38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1" name="Google Shape;41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6" name="Google Shape;426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0" name="Google Shape;44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4" name="Google Shape;45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8" name="Google Shape;46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4" name="Google Shape;484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1" name="Google Shape;50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5" name="Google Shape;51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9" name="Google Shape;52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3" name="Google Shape;543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7" name="Google Shape;55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1" name="Google Shape;57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3" name="Google Shape;58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5" name="Google Shape;595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7" name="Google Shape;60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" name="Google Shape;15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" name="Google Shape;18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1" name="Google Shape;20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4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26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34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3775" y="2808250"/>
            <a:ext cx="38100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/>
      </p:transition>
    </mc:Choice>
    <mc:Fallback>
      <p:transition spd="slow">
        <p:spli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47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235" name="Google Shape;235;p47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236" name="Google Shape;236;p47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7" name="Google Shape;237;p47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8" name="Google Shape;238;p47"/>
              <p:cNvSpPr/>
              <p:nvPr/>
            </p:nvSpPr>
            <p:spPr>
              <a:xfrm>
                <a:off x="0" y="28439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47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240" name="Google Shape;240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" name="Google Shape;241;p47"/>
          <p:cNvSpPr txBox="1"/>
          <p:nvPr/>
        </p:nvSpPr>
        <p:spPr>
          <a:xfrm>
            <a:off x="5299900" y="485647"/>
            <a:ext cx="19581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와이어프레임</a:t>
            </a:r>
            <a:endParaRPr sz="20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42" name="Google Shape;242;p47" title="이미지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9672" y="3820140"/>
            <a:ext cx="4876800" cy="2743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7" title="이미지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9402" y="983215"/>
            <a:ext cx="4876800" cy="2739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7" title="이미지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87197" y="2545324"/>
            <a:ext cx="4876800" cy="2735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48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250" name="Google Shape;250;p48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251" name="Google Shape;251;p48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2" name="Google Shape;252;p48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3" name="Google Shape;253;p48"/>
              <p:cNvSpPr/>
              <p:nvPr/>
            </p:nvSpPr>
            <p:spPr>
              <a:xfrm>
                <a:off x="0" y="28439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48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255" name="Google Shape;255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" name="Google Shape;256;p48"/>
          <p:cNvSpPr txBox="1"/>
          <p:nvPr/>
        </p:nvSpPr>
        <p:spPr>
          <a:xfrm>
            <a:off x="5091475" y="485647"/>
            <a:ext cx="19581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ERD</a:t>
            </a:r>
            <a:endParaRPr sz="20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57" name="Google Shape;25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4687" y="1165225"/>
            <a:ext cx="9344025" cy="52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49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263" name="Google Shape;263;p49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264" name="Google Shape;264;p49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5" name="Google Shape;265;p49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6" name="Google Shape;266;p49"/>
              <p:cNvSpPr/>
              <p:nvPr/>
            </p:nvSpPr>
            <p:spPr>
              <a:xfrm>
                <a:off x="0" y="28439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49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268" name="Google Shape;268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" name="Google Shape;269;p49"/>
          <p:cNvSpPr txBox="1"/>
          <p:nvPr/>
        </p:nvSpPr>
        <p:spPr>
          <a:xfrm>
            <a:off x="5116925" y="485647"/>
            <a:ext cx="19581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테이블명세서</a:t>
            </a:r>
            <a:endParaRPr sz="20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70" name="Google Shape;270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0700" y="946604"/>
            <a:ext cx="9652000" cy="301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90700" y="4055486"/>
            <a:ext cx="9639131" cy="263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50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277" name="Google Shape;277;p50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278" name="Google Shape;278;p50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9" name="Google Shape;279;p50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0" name="Google Shape;280;p50"/>
              <p:cNvSpPr/>
              <p:nvPr/>
            </p:nvSpPr>
            <p:spPr>
              <a:xfrm>
                <a:off x="0" y="28439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50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282" name="Google Shape;282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3" name="Google Shape;283;p50"/>
          <p:cNvSpPr txBox="1"/>
          <p:nvPr/>
        </p:nvSpPr>
        <p:spPr>
          <a:xfrm>
            <a:off x="5116925" y="485647"/>
            <a:ext cx="19581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테이블명세서</a:t>
            </a:r>
            <a:endParaRPr sz="20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84" name="Google Shape;284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5600" y="983215"/>
            <a:ext cx="6681332" cy="201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15408" y="3100197"/>
            <a:ext cx="6659091" cy="133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6704" y="4532142"/>
            <a:ext cx="6690228" cy="2264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51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292" name="Google Shape;292;p51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293" name="Google Shape;293;p51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4" name="Google Shape;294;p51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5" name="Google Shape;295;p51"/>
              <p:cNvSpPr/>
              <p:nvPr/>
            </p:nvSpPr>
            <p:spPr>
              <a:xfrm>
                <a:off x="0" y="33265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51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297" name="Google Shape;297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8" name="Google Shape;298;p51" descr="Java] 자바"/>
          <p:cNvPicPr preferRelativeResize="0"/>
          <p:nvPr/>
        </p:nvPicPr>
        <p:blipFill rotWithShape="1">
          <a:blip r:embed="rId4">
            <a:alphaModFix/>
          </a:blip>
          <a:srcRect l="37334" t="8220" r="36042" b="5667"/>
          <a:stretch/>
        </p:blipFill>
        <p:spPr>
          <a:xfrm>
            <a:off x="3717400" y="1867723"/>
            <a:ext cx="698973" cy="107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1" descr="Ajax - 위키백과, 우리 모두의 백과사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46892" y="2321974"/>
            <a:ext cx="1012146" cy="46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1" descr="Apache Tomcat] 아파치 톰캣 설치 및 이클립스 연동하기 : 네이버 블로그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42400" y="3377093"/>
            <a:ext cx="1011732" cy="81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1" descr="HTML, CSS, Javascript 란?"/>
          <p:cNvPicPr preferRelativeResize="0"/>
          <p:nvPr/>
        </p:nvPicPr>
        <p:blipFill rotWithShape="1">
          <a:blip r:embed="rId7">
            <a:alphaModFix/>
          </a:blip>
          <a:srcRect l="15870" r="60656" b="50583"/>
          <a:stretch/>
        </p:blipFill>
        <p:spPr>
          <a:xfrm>
            <a:off x="4508451" y="1956852"/>
            <a:ext cx="970250" cy="101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1" descr="Kakao 지도 API Marker 찍어보기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47065" y="3363244"/>
            <a:ext cx="1569479" cy="113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1" descr="jQuery"/>
          <p:cNvPicPr preferRelativeResize="0"/>
          <p:nvPr/>
        </p:nvPicPr>
        <p:blipFill rotWithShape="1">
          <a:blip r:embed="rId9">
            <a:alphaModFix/>
          </a:blip>
          <a:srcRect l="29815" t="10811" r="28435"/>
          <a:stretch/>
        </p:blipFill>
        <p:spPr>
          <a:xfrm>
            <a:off x="8390904" y="2179587"/>
            <a:ext cx="851299" cy="973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74475" y="2015047"/>
            <a:ext cx="941222" cy="100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90680" y="2036064"/>
            <a:ext cx="907606" cy="977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1" descr="FE] 부트스트랩으로 디자인 틀 잡기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24722" y="2036064"/>
            <a:ext cx="950418" cy="90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19925" y="4281713"/>
            <a:ext cx="1593710" cy="781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607819" y="4826118"/>
            <a:ext cx="1593702" cy="1059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1" descr="https://oopy.lazyrockets.com/api/v2/notion/image?src=https%3A%2F%2Fs3-us-west-2.amazonaws.com%2Fsecure.notion-static.com%2F5e8b6909-73bc-4aa8-88ab-4c4729315c22%2F%25EC%259B%2590%25ED%2598%2595%25EB%25A1%259C%25EA%25B3%25A0_black.png&amp;blockId=d1e16239-0889-4e69-b29e-277d2833d747&amp;width=25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906914" y="3581945"/>
            <a:ext cx="822479" cy="822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44096" y="5363833"/>
            <a:ext cx="1356125" cy="507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122311" y="4655741"/>
            <a:ext cx="1799698" cy="52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048266" y="5209207"/>
            <a:ext cx="1193937" cy="722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52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318" name="Google Shape;318;p52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319" name="Google Shape;319;p52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0" name="Google Shape;320;p52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1" name="Google Shape;321;p52"/>
              <p:cNvSpPr/>
              <p:nvPr/>
            </p:nvSpPr>
            <p:spPr>
              <a:xfrm>
                <a:off x="0" y="37456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52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323" name="Google Shape;323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4" name="Google Shape;324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7355" y="1409369"/>
            <a:ext cx="7907440" cy="4465085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5" name="Google Shape;325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62874" y="1197480"/>
            <a:ext cx="1781636" cy="476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53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331" name="Google Shape;331;p53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332" name="Google Shape;332;p53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3" name="Google Shape;333;p53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4" name="Google Shape;334;p53"/>
              <p:cNvSpPr/>
              <p:nvPr/>
            </p:nvSpPr>
            <p:spPr>
              <a:xfrm>
                <a:off x="0" y="37456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53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336" name="Google Shape;336;p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" name="Google Shape;337;p53"/>
          <p:cNvGrpSpPr/>
          <p:nvPr/>
        </p:nvGrpSpPr>
        <p:grpSpPr>
          <a:xfrm>
            <a:off x="9712400" y="2344007"/>
            <a:ext cx="2273196" cy="2805343"/>
            <a:chOff x="9103952" y="2459383"/>
            <a:chExt cx="2273196" cy="2805343"/>
          </a:xfrm>
        </p:grpSpPr>
        <p:sp>
          <p:nvSpPr>
            <p:cNvPr id="338" name="Google Shape;338;p53"/>
            <p:cNvSpPr/>
            <p:nvPr/>
          </p:nvSpPr>
          <p:spPr>
            <a:xfrm>
              <a:off x="9107990" y="2459383"/>
              <a:ext cx="2269157" cy="311524"/>
            </a:xfrm>
            <a:prstGeom prst="rect">
              <a:avLst/>
            </a:prstGeom>
            <a:solidFill>
              <a:srgbClr val="E1B4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39" name="Google Shape;339;p53"/>
            <p:cNvSpPr txBox="1"/>
            <p:nvPr/>
          </p:nvSpPr>
          <p:spPr>
            <a:xfrm>
              <a:off x="9103952" y="2460960"/>
              <a:ext cx="2273196" cy="2803766"/>
            </a:xfrm>
            <a:prstGeom prst="rect">
              <a:avLst/>
            </a:prstGeom>
            <a:solidFill>
              <a:srgbClr val="E1B482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구매정보</a:t>
              </a:r>
              <a:endParaRPr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등록 - 주문내역 등록</a:t>
              </a:r>
              <a:endParaRPr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수정 - 주문 상태 변경</a:t>
              </a:r>
              <a:endParaRPr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KR"/>
                <a:buChar char="-"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주문 취소 </a:t>
              </a:r>
              <a:endParaRPr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조회 - 주문내역 검색 </a:t>
              </a:r>
              <a:endParaRPr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228600" marR="0" lvl="0" indent="-1397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340" name="Google Shape;340;p53"/>
          <p:cNvSpPr/>
          <p:nvPr/>
        </p:nvSpPr>
        <p:spPr>
          <a:xfrm>
            <a:off x="4202668" y="2344007"/>
            <a:ext cx="2273198" cy="311524"/>
          </a:xfrm>
          <a:prstGeom prst="rect">
            <a:avLst/>
          </a:prstGeom>
          <a:solidFill>
            <a:srgbClr val="E1B4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1" name="Google Shape;341;p53"/>
          <p:cNvSpPr txBox="1"/>
          <p:nvPr/>
        </p:nvSpPr>
        <p:spPr>
          <a:xfrm>
            <a:off x="4202669" y="2345584"/>
            <a:ext cx="2273196" cy="2803766"/>
          </a:xfrm>
          <a:prstGeom prst="rect">
            <a:avLst/>
          </a:prstGeom>
          <a:solidFill>
            <a:srgbClr val="E1B482">
              <a:alpha val="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회원정보</a:t>
            </a:r>
            <a:endParaRPr sz="14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등록 – 가입</a:t>
            </a:r>
            <a:endParaRPr sz="14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수정 – 정보수정</a:t>
            </a:r>
            <a:endParaRPr sz="14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삭제 – 회원탈퇴</a:t>
            </a:r>
            <a:endParaRPr sz="14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조회 및 검색</a:t>
            </a:r>
            <a:endParaRPr sz="14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– 회원정보 및 회원검색</a:t>
            </a:r>
            <a:endParaRPr sz="14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– ID/PW찾기</a:t>
            </a:r>
            <a:endParaRPr sz="14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28600" marR="0" lvl="0" indent="-139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42" name="Google Shape;342;p53"/>
          <p:cNvGrpSpPr/>
          <p:nvPr/>
        </p:nvGrpSpPr>
        <p:grpSpPr>
          <a:xfrm>
            <a:off x="6957523" y="2344007"/>
            <a:ext cx="2273207" cy="3285065"/>
            <a:chOff x="6349075" y="2459383"/>
            <a:chExt cx="2273207" cy="3285065"/>
          </a:xfrm>
        </p:grpSpPr>
        <p:sp>
          <p:nvSpPr>
            <p:cNvPr id="343" name="Google Shape;343;p53"/>
            <p:cNvSpPr/>
            <p:nvPr/>
          </p:nvSpPr>
          <p:spPr>
            <a:xfrm>
              <a:off x="6353125" y="2459383"/>
              <a:ext cx="2269157" cy="3115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44" name="Google Shape;344;p53"/>
            <p:cNvSpPr txBox="1"/>
            <p:nvPr/>
          </p:nvSpPr>
          <p:spPr>
            <a:xfrm>
              <a:off x="6349075" y="2460948"/>
              <a:ext cx="2273100" cy="3283500"/>
            </a:xfrm>
            <a:prstGeom prst="rect">
              <a:avLst/>
            </a:prstGeom>
            <a:solidFill>
              <a:schemeClr val="dk1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lt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메뉴정보</a:t>
              </a:r>
              <a:endParaRPr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등록 - </a:t>
              </a:r>
              <a:endParaRPr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메뉴 등록(파일업로드)</a:t>
              </a:r>
              <a:endParaRPr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수정 -</a:t>
              </a:r>
              <a:endParaRPr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메뉴 수정(파일업로드)</a:t>
              </a:r>
              <a:endParaRPr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삭제 - 메뉴 삭제</a:t>
              </a:r>
              <a:endParaRPr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조회 및 검색</a:t>
              </a:r>
              <a:endParaRPr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KR"/>
                <a:buChar char="-"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상품 키워드별 조회 가능</a:t>
              </a:r>
              <a:endParaRPr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KR"/>
                <a:buChar char="-"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메뉴 검색 가능</a:t>
              </a:r>
              <a:endParaRPr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345" name="Google Shape;345;p53"/>
          <p:cNvSpPr/>
          <p:nvPr/>
        </p:nvSpPr>
        <p:spPr>
          <a:xfrm>
            <a:off x="1451841" y="2344007"/>
            <a:ext cx="2269157" cy="31152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6" name="Google Shape;346;p53"/>
          <p:cNvSpPr txBox="1"/>
          <p:nvPr/>
        </p:nvSpPr>
        <p:spPr>
          <a:xfrm>
            <a:off x="1447803" y="2345584"/>
            <a:ext cx="2273196" cy="2803766"/>
          </a:xfrm>
          <a:prstGeom prst="rect">
            <a:avLst/>
          </a:prstGeom>
          <a:solidFill>
            <a:schemeClr val="dk1">
              <a:alpha val="431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게시판</a:t>
            </a:r>
            <a:endParaRPr sz="14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등록 – 공지사항, 게시판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수정 – 글 수정</a:t>
            </a:r>
            <a:endParaRPr sz="14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삭제 – 글 삭제</a:t>
            </a:r>
            <a:endParaRPr sz="14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조회 및 검색</a:t>
            </a:r>
            <a:endParaRPr sz="14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– 글 목록 및 글 검색</a:t>
            </a:r>
            <a:endParaRPr sz="14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54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352" name="Google Shape;352;p54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353" name="Google Shape;353;p54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4" name="Google Shape;354;p54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5" name="Google Shape;355;p54"/>
              <p:cNvSpPr/>
              <p:nvPr/>
            </p:nvSpPr>
            <p:spPr>
              <a:xfrm>
                <a:off x="0" y="37456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54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357" name="Google Shape;357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" name="Google Shape;358;p54" descr="https://lh7-us.googleusercontent.com/yfeLpeAFpTdCjAOAoDC76yBnp7b-F5bW2thXBsqiHR-krZl-yOtTsShO5498MjDEP5EMLTmzxP5iXmUa1D1LtuYIt1zsgC5qmytPjfhb47iKQd7UWfAmaOrginpwtdq3-JrfpoaS261wf2w=s2048"/>
          <p:cNvPicPr preferRelativeResize="0"/>
          <p:nvPr/>
        </p:nvPicPr>
        <p:blipFill rotWithShape="1">
          <a:blip r:embed="rId4">
            <a:alphaModFix/>
          </a:blip>
          <a:srcRect r="1615"/>
          <a:stretch/>
        </p:blipFill>
        <p:spPr>
          <a:xfrm>
            <a:off x="1911606" y="937479"/>
            <a:ext cx="3866894" cy="575831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9" name="Google Shape;359;p54" descr="https://lh7-us.googleusercontent.com/UsGITrzaS2UUvOt8QFW6Hpkr2tP25Hj7Fb6DbWraOWb9_fCtdBxBI7hVKj70YDAP5_OaoM4NnOfi1Q4Uzogk8Sm02oXai73XPU17ufi1KEof3N8i2Y-HONIZ-ov7JNkSO2QYk_XLSkbKmtw=s20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45137" y="558733"/>
            <a:ext cx="4136074" cy="616635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0" name="Google Shape;360;p54" descr="Ajax - 위키백과, 우리 모두의 백과사전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96248" y="3852894"/>
            <a:ext cx="747627" cy="35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4" descr="Kakao 지도 API Marker 찍어보기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70550" y="4731524"/>
            <a:ext cx="776586" cy="58832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4"/>
          <p:cNvSpPr/>
          <p:nvPr/>
        </p:nvSpPr>
        <p:spPr>
          <a:xfrm>
            <a:off x="5994594" y="3143124"/>
            <a:ext cx="861702" cy="250175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sz="1050" b="0" i="0" u="none" strike="noStrike" cap="non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유효성검사</a:t>
            </a:r>
            <a:endParaRPr sz="1050" b="0" i="0" u="none" strike="noStrike" cap="non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55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368" name="Google Shape;368;p55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369" name="Google Shape;369;p55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0" name="Google Shape;370;p55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1" name="Google Shape;371;p55"/>
              <p:cNvSpPr/>
              <p:nvPr/>
            </p:nvSpPr>
            <p:spPr>
              <a:xfrm>
                <a:off x="0" y="37456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55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373" name="Google Shape;373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4" name="Google Shape;374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7750" y="1772123"/>
            <a:ext cx="3112400" cy="349675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5" name="Google Shape;375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1425" y="1772123"/>
            <a:ext cx="4152900" cy="120015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6" name="Google Shape;376;p55" descr="https://lh7-us.googleusercontent.com/5QB-_OoX5lsl0T2Q-dP6wTWEtDuR99eEqY4RZa4w1zToz62aaY4-QNDwPKgiZOWv6fxpAuchyvW8L4W41vQ0E4scFKR0VlKs7tygGSoz9iV2xYOzQgqVbXLWQvwJ2eYi7SouoEX5NePu6fA=s20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01425" y="3269695"/>
            <a:ext cx="4181475" cy="1314451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7" name="Google Shape;377;p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70550" y="5234127"/>
            <a:ext cx="1689415" cy="86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56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383" name="Google Shape;383;p56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384" name="Google Shape;384;p56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5" name="Google Shape;385;p56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6" name="Google Shape;386;p56"/>
              <p:cNvSpPr/>
              <p:nvPr/>
            </p:nvSpPr>
            <p:spPr>
              <a:xfrm>
                <a:off x="0" y="37456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56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388" name="Google Shape;388;p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9" name="Google Shape;389;p56" descr="https://lh7-us.googleusercontent.com/u65iRnFahfc6_lP9ZZuyojU6J-CgZS9oUKD6X6lUpqnUBDGX2uiusn1owHUgVyOdD5wZm5DTBrkeBFRn5AyBZFuFuJmgd9zYgMzXAPLHZcGHuziPiaLLjQRf_wXEjTOtg_IiVgdO9-DBTr4=s20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1674" y="692727"/>
            <a:ext cx="4638675" cy="575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0" name="Google Shape;390;p56" descr="https://lh7-us.googleusercontent.com/XMifvJy7vI3hHO8aWJjRetgIOaKhXGfKqPgHFbDhWp72fMbN9Vaxpsbds-sx3ozU7KvgrT722t5l6n4dx7-hF8EExs8AwZVe2qzZIDR_RSQuS9pQfbR3qQEggRthm2NXEZMx6bTIL_UkhkE=s2048"/>
          <p:cNvPicPr preferRelativeResize="0"/>
          <p:nvPr/>
        </p:nvPicPr>
        <p:blipFill rotWithShape="1">
          <a:blip r:embed="rId5">
            <a:alphaModFix/>
          </a:blip>
          <a:srcRect l="17241" t="51679" r="71443" b="37482"/>
          <a:stretch/>
        </p:blipFill>
        <p:spPr>
          <a:xfrm>
            <a:off x="2982768" y="4796066"/>
            <a:ext cx="466725" cy="295276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1" name="Google Shape;391;p56" descr="https://lh7-us.googleusercontent.com/fUNw78mZv2aae_6BbgjvozeiNCAyYAgo93mHSL6IhwzOe-TBe4BafaCLs4cWY1gLRWpqz99xoSfxkcGnoBUFwWujs2CErOgds_1S8CbDQgMPdnMSgsPYX4sQIg_6hRUYSqCAeaocQpFPK8k=s20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52408" y="4703949"/>
            <a:ext cx="4210050" cy="12763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2" name="Google Shape;392;p56" descr="https://lh7-us.googleusercontent.com/HhFn0eA_FKjfTv2qPA56NumL7kaCwECx1UkA4Eb7XnwyI7nwtY_kSTsOvW7Q24LtBt7jLr6akRQcx7D1j7kKxA71M8YPBguEI6erbnLyPfqf8caFPmSNVc1yK9KB1dOzI3n0pS-Sm2wJduY=s204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52408" y="2989449"/>
            <a:ext cx="4210050" cy="13049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3" name="Google Shape;393;p56" descr="https://lh7-us.googleusercontent.com/J1_RfNKLcB-GsswpGkGl09Ty_aRvVHiMd0H75Sp8ZrYo7CAQR9_uy0ktF26s2s2Ds_3LFdberhQdN0qMcB8VZ1iuh5DVmx--aCCfh8b01IuVWbWlJXBXHD-l_V4qhoPn7KhLh5gTyV70Pz0=s2048"/>
          <p:cNvPicPr preferRelativeResize="0"/>
          <p:nvPr/>
        </p:nvPicPr>
        <p:blipFill rotWithShape="1">
          <a:blip r:embed="rId8">
            <a:alphaModFix/>
          </a:blip>
          <a:srcRect l="33026" t="5570" r="1639" b="68730"/>
          <a:stretch/>
        </p:blipFill>
        <p:spPr>
          <a:xfrm>
            <a:off x="3752849" y="4772254"/>
            <a:ext cx="2524126" cy="3429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9"/>
          <p:cNvGrpSpPr/>
          <p:nvPr/>
        </p:nvGrpSpPr>
        <p:grpSpPr>
          <a:xfrm>
            <a:off x="0" y="-1025"/>
            <a:ext cx="12192000" cy="424800"/>
            <a:chOff x="0" y="-1025"/>
            <a:chExt cx="12192000" cy="424800"/>
          </a:xfrm>
        </p:grpSpPr>
        <p:sp>
          <p:nvSpPr>
            <p:cNvPr id="91" name="Google Shape;91;p9"/>
            <p:cNvSpPr/>
            <p:nvPr/>
          </p:nvSpPr>
          <p:spPr>
            <a:xfrm>
              <a:off x="0" y="-1025"/>
              <a:ext cx="12192000" cy="424800"/>
            </a:xfrm>
            <a:prstGeom prst="rect">
              <a:avLst/>
            </a:prstGeom>
            <a:solidFill>
              <a:srgbClr val="27272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2" name="Google Shape;92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" name="Google Shape;93;p9"/>
          <p:cNvSpPr/>
          <p:nvPr/>
        </p:nvSpPr>
        <p:spPr>
          <a:xfrm>
            <a:off x="4849091" y="1767100"/>
            <a:ext cx="6096000" cy="38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소개</a:t>
            </a:r>
            <a:endParaRPr sz="20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멤버</a:t>
            </a:r>
            <a:endParaRPr sz="20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플랜</a:t>
            </a:r>
            <a:endParaRPr sz="20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데이터베이스 설계</a:t>
            </a:r>
            <a:endParaRPr sz="20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사용 기술</a:t>
            </a:r>
            <a:endParaRPr sz="20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프로그램 주요기능</a:t>
            </a:r>
            <a:endParaRPr sz="20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시연</a:t>
            </a:r>
            <a:endParaRPr sz="20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Q&amp;A</a:t>
            </a:r>
            <a:endParaRPr sz="20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마무리</a:t>
            </a:r>
            <a:endParaRPr sz="20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2700" y="1966301"/>
            <a:ext cx="3988831" cy="3005099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99" name="Google Shape;399;p57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400" name="Google Shape;400;p57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401" name="Google Shape;401;p57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2" name="Google Shape;402;p57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3" name="Google Shape;403;p57"/>
              <p:cNvSpPr/>
              <p:nvPr/>
            </p:nvSpPr>
            <p:spPr>
              <a:xfrm>
                <a:off x="0" y="37456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57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405" name="Google Shape;405;p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6" name="Google Shape;406;p57" descr="Ajax - 위키백과, 우리 모두의 백과사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51710" y="3806159"/>
            <a:ext cx="1043061" cy="50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7" descr="FE] 부트스트랩으로 디자인 틀 잡기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49929" y="2765974"/>
            <a:ext cx="846585" cy="846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7"/>
          <p:cNvPicPr preferRelativeResize="0"/>
          <p:nvPr/>
        </p:nvPicPr>
        <p:blipFill rotWithShape="1">
          <a:blip r:embed="rId7">
            <a:alphaModFix/>
          </a:blip>
          <a:srcRect l="24850" t="62514" r="29620" b="30965"/>
          <a:stretch/>
        </p:blipFill>
        <p:spPr>
          <a:xfrm>
            <a:off x="5193190" y="3806159"/>
            <a:ext cx="1847850" cy="20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58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414" name="Google Shape;414;p58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415" name="Google Shape;415;p58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6" name="Google Shape;416;p58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7" name="Google Shape;417;p58"/>
              <p:cNvSpPr/>
              <p:nvPr/>
            </p:nvSpPr>
            <p:spPr>
              <a:xfrm>
                <a:off x="0" y="37456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58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419" name="Google Shape;419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0" name="Google Shape;420;p58" descr="https://lh7-us.googleusercontent.com/mxRYSeXHmju4sl99ZXTL8czAuM7H9djZrUiqKpY0Ya4fUOmbvZbSeYk8hf0CgmTo_cZgr9m2w1_a4CquXVajoJa7L8gUTqzqLVM1RROP30qqabQIsgYIoun33eODyH31FG1yOLk_7wXdqfk=s20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6623" y="2646059"/>
            <a:ext cx="2224341" cy="397858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1" name="Google Shape;421;p58" descr="https://lh7-us.googleusercontent.com/P1LYYwTxXg-uHllrqKUZlaR8eZvdRHd0S2i5DD0HVcwfeX4hWxFb5VX7AR9HRqQlJ2O12CatphfYux8PnbrbxoEt_2suQuEkHTFtzCQleuHUATx35AMRdkn4bpGRGgF1pMkDC_o9VnmtoEw=s20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6368" y="1168192"/>
            <a:ext cx="5102225" cy="494743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2" name="Google Shape;422;p58"/>
          <p:cNvPicPr preferRelativeResize="0"/>
          <p:nvPr/>
        </p:nvPicPr>
        <p:blipFill rotWithShape="1">
          <a:blip r:embed="rId6">
            <a:alphaModFix/>
          </a:blip>
          <a:srcRect l="1" r="2123" b="3648"/>
          <a:stretch/>
        </p:blipFill>
        <p:spPr>
          <a:xfrm>
            <a:off x="7300986" y="939080"/>
            <a:ext cx="3509978" cy="114665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3" name="Google Shape;423;p58" descr="Ajax - 위키백과, 우리 모두의 백과사전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25380" y="3141244"/>
            <a:ext cx="1043061" cy="500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59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429" name="Google Shape;429;p59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430" name="Google Shape;430;p59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1" name="Google Shape;431;p59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2" name="Google Shape;432;p59"/>
              <p:cNvSpPr/>
              <p:nvPr/>
            </p:nvSpPr>
            <p:spPr>
              <a:xfrm>
                <a:off x="0" y="37456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59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434" name="Google Shape;434;p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5" name="Google Shape;435;p59" descr="https://lh7-us.googleusercontent.com/3kORxG8XBfjKucBqqHMvMUuvb4WuWgX3x1v9LJOCF1eYcGW9s2ECYSGHBBYlJm4LcDX4oGXC2P7BTYFN-fJMs0CZJ63z26sGc0uMEOi_rGRZRnbpFFDYKqCVpvM14zjOX8Y71QpReC4-Gnw=s20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3108325"/>
            <a:ext cx="5305425" cy="2524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6" name="Google Shape;436;p59" descr="https://lh7-us.googleusercontent.com/rwAse-xb9rt3MvO_njcyZlodfWuyZwZatRqT09UsiJ8ZApOZmEn1iT4dlrVO3QYznwznNK8dDHrVlsz2kRyWi82-vcU-KWr7x5v70jL-t67OHC_EjDVxNIXDCrvS-4I-tqyfN5hN14yemwQ=s20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48500" y="627249"/>
            <a:ext cx="3745369" cy="60293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7" name="Google Shape;437;p59" descr="Kakao 지도 API Marker 찍어보기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62899" y="1375705"/>
            <a:ext cx="1663729" cy="12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60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443" name="Google Shape;443;p60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444" name="Google Shape;444;p60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60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6" name="Google Shape;446;p60"/>
              <p:cNvSpPr/>
              <p:nvPr/>
            </p:nvSpPr>
            <p:spPr>
              <a:xfrm>
                <a:off x="0" y="37456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60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448" name="Google Shape;448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9" name="Google Shape;449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46050" y="4218569"/>
            <a:ext cx="1701773" cy="87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0" descr="https://lh7-us.googleusercontent.com/gmrZvKqtg2zvwik2S4DyFbSiJHZioXoxf39pYo70GyTRTRMbwe-yUDb5ZvcNuCom8p4d-D66HiCXBIAq_P324j3mTf7Vnynn1Rszf6eXyI5usbpfTudr6GLsmtCIPRj0pgRkPQNXJFk-jX0=s20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0329" y="1361981"/>
            <a:ext cx="6781800" cy="45148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1" name="Google Shape;451;p60" descr="https://lh7-us.googleusercontent.com/rXZDqZvKH8qnyI-FmQw3VPp2tI1I_1ALiCm2qyT9rDjur1RMr7n_wWVYZD6DVgws2FDy86FW_ShTOYjf_k7sPYeTXAI4pmvVxGlvhVT5_Zc43JS5mzcDKhVOkfUjW3h9ICFaPaukiO8YAmI=s20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30556" y="2436141"/>
            <a:ext cx="932760" cy="934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61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457" name="Google Shape;457;p61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458" name="Google Shape;458;p61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9" name="Google Shape;459;p61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0" name="Google Shape;460;p61"/>
              <p:cNvSpPr/>
              <p:nvPr/>
            </p:nvSpPr>
            <p:spPr>
              <a:xfrm>
                <a:off x="0" y="37456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61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462" name="Google Shape;462;p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3" name="Google Shape;463;p61" descr="https://lh7-us.googleusercontent.com/Cai7DdloGP-4g7GNE6W8tZNLdN_oAzMi5umkoxfdCi1m2Yc2HUTMk9LHjx0yuW1lTafCinQs0gGtpbl9Dz7seWBVvfdBtcsMslr4LEayx3x_QXqcSaHC_FG8fVk1bwCPKu4FyDM-67P7ZaI=s20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10311" y="778475"/>
            <a:ext cx="7201528" cy="41179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4" name="Google Shape;464;p61" descr="https://lh7-us.googleusercontent.com/RS2sM-dIM34CDU6iIwT2uByAoML9SPIZd5xbvHdc1raxjNMOj6USPjiWqt7noaJVxig1iULzIWpAfbtGIM7n0WII4-czfMom6bjySpHH9dCwnlNrDPF27AsHWyN11Ilw0XiU01s-l7KpKz0=s2048"/>
          <p:cNvPicPr preferRelativeResize="0"/>
          <p:nvPr/>
        </p:nvPicPr>
        <p:blipFill rotWithShape="1">
          <a:blip r:embed="rId5">
            <a:alphaModFix/>
          </a:blip>
          <a:srcRect t="14004" r="1157"/>
          <a:stretch/>
        </p:blipFill>
        <p:spPr>
          <a:xfrm>
            <a:off x="3789890" y="1959889"/>
            <a:ext cx="3008004" cy="502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1" descr="Ajax - 위키백과, 우리 모두의 백과사전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38071" y="2112797"/>
            <a:ext cx="1043061" cy="500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62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471" name="Google Shape;471;p62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472" name="Google Shape;472;p62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3" name="Google Shape;473;p62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4" name="Google Shape;474;p62"/>
              <p:cNvSpPr/>
              <p:nvPr/>
            </p:nvSpPr>
            <p:spPr>
              <a:xfrm>
                <a:off x="0" y="37456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62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476" name="Google Shape;476;p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7" name="Google Shape;477;p62" descr="https://lh7-us.googleusercontent.com/5RmaSPjCR9_LQsqpRz9dRATDYsKVDnvwQJqVxLCr24z0S8lrkxBmftpLYaNr0yP3F_bGUfOCfzO9L3vzNdt9_TsVVW-dFaa29hQ0keMPZbrsZU1jlXhWOGvVGMaAh-fKktH7zjM3-N_lRCI=s2048"/>
          <p:cNvPicPr preferRelativeResize="0"/>
          <p:nvPr/>
        </p:nvPicPr>
        <p:blipFill rotWithShape="1">
          <a:blip r:embed="rId4">
            <a:alphaModFix/>
          </a:blip>
          <a:srcRect l="23326" t="7937" r="13024" b="4224"/>
          <a:stretch/>
        </p:blipFill>
        <p:spPr>
          <a:xfrm>
            <a:off x="2171700" y="1314024"/>
            <a:ext cx="7219950" cy="486531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8" name="Google Shape;478;p62" descr="Ajax - 위키백과, 우리 모두의 백과사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03582" y="1721248"/>
            <a:ext cx="1043061" cy="50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03582" y="2441161"/>
            <a:ext cx="997744" cy="1113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84533" y="3836355"/>
            <a:ext cx="962110" cy="108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2" descr="https://lh7-us.googleusercontent.com/z9FYtdvikcVIQlQSgaF3GNaGq7ss8t0PhqZKpMTQrYhnD5f9NFXQftRzJS-tPBzqLayquc6nJrKyOSyTIvkovY87gdZeMY_p7y4nTqYyJeNYWvs-H3-A-b61szBHIIoXiaF_YxdfH8qxJB4=s204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98462" y="5132065"/>
            <a:ext cx="1446975" cy="744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8336" y="648957"/>
            <a:ext cx="2117998" cy="59859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7" name="Google Shape;487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9599" y="648957"/>
            <a:ext cx="3007346" cy="454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3"/>
          <p:cNvPicPr preferRelativeResize="0"/>
          <p:nvPr/>
        </p:nvPicPr>
        <p:blipFill rotWithShape="1">
          <a:blip r:embed="rId5">
            <a:alphaModFix/>
          </a:blip>
          <a:srcRect l="50514" t="90411" r="2837" b="3151"/>
          <a:stretch/>
        </p:blipFill>
        <p:spPr>
          <a:xfrm>
            <a:off x="8700655" y="4793672"/>
            <a:ext cx="1403927" cy="295563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9" name="Google Shape;489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4665" y="3385608"/>
            <a:ext cx="2103385" cy="10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08790" y="5323045"/>
            <a:ext cx="7971832" cy="778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63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492" name="Google Shape;492;p63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493" name="Google Shape;493;p63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4" name="Google Shape;494;p63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5" name="Google Shape;495;p63"/>
              <p:cNvSpPr/>
              <p:nvPr/>
            </p:nvSpPr>
            <p:spPr>
              <a:xfrm>
                <a:off x="0" y="37456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63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497" name="Google Shape;497;p6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8" name="Google Shape;498;p6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30020" y="2130678"/>
            <a:ext cx="962110" cy="1086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64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504" name="Google Shape;504;p64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505" name="Google Shape;505;p64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6" name="Google Shape;506;p64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7" name="Google Shape;507;p64"/>
              <p:cNvSpPr/>
              <p:nvPr/>
            </p:nvSpPr>
            <p:spPr>
              <a:xfrm>
                <a:off x="0" y="37456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64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509" name="Google Shape;509;p6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0" name="Google Shape;510;p64"/>
          <p:cNvPicPr preferRelativeResize="0"/>
          <p:nvPr/>
        </p:nvPicPr>
        <p:blipFill rotWithShape="1">
          <a:blip r:embed="rId4">
            <a:alphaModFix/>
          </a:blip>
          <a:srcRect l="19298" t="13104" r="17264"/>
          <a:stretch/>
        </p:blipFill>
        <p:spPr>
          <a:xfrm>
            <a:off x="2352674" y="800100"/>
            <a:ext cx="7734301" cy="530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3898" y="983216"/>
            <a:ext cx="726915" cy="82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36366" y="983215"/>
            <a:ext cx="1589196" cy="817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65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518" name="Google Shape;518;p65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519" name="Google Shape;519;p65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0" name="Google Shape;520;p65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1" name="Google Shape;521;p65"/>
              <p:cNvSpPr/>
              <p:nvPr/>
            </p:nvSpPr>
            <p:spPr>
              <a:xfrm>
                <a:off x="0" y="37456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65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523" name="Google Shape;523;p6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4" name="Google Shape;524;p65" descr="https://lh7-us.googleusercontent.com/n_7IIMXeqK5P94twIYILhZlMC-3MTBD_VsQSX9wOkX4hHHMAjYcO3SMgQPYsuluQtx_Xxllv_TR6sYLMD-vL09D6HkUiLCusmNY23DMad5NqnUN8xzKR8-5IcCeoqHia59yIeEamYIBVH50YeG9C0xQ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1975" y="1416555"/>
            <a:ext cx="6603637" cy="38173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5" name="Google Shape;525;p65" descr="Ajax - 위키백과, 우리 모두의 백과사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46432" y="3681893"/>
            <a:ext cx="1072927" cy="515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5" descr="FE] 부트스트랩으로 디자인 틀 잡기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59604" y="2708824"/>
            <a:ext cx="846585" cy="846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66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532" name="Google Shape;532;p66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533" name="Google Shape;533;p66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4" name="Google Shape;534;p66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5" name="Google Shape;535;p66"/>
              <p:cNvSpPr/>
              <p:nvPr/>
            </p:nvSpPr>
            <p:spPr>
              <a:xfrm>
                <a:off x="0" y="37456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66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537" name="Google Shape;537;p6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8" name="Google Shape;538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8221" y="1783937"/>
            <a:ext cx="681154" cy="760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7794" y="1184717"/>
            <a:ext cx="6665277" cy="517960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0" name="Google Shape;540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21765" y="1184717"/>
            <a:ext cx="6651306" cy="24517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0025" y="2035579"/>
            <a:ext cx="3363400" cy="840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2"/>
          <p:cNvGrpSpPr/>
          <p:nvPr/>
        </p:nvGrpSpPr>
        <p:grpSpPr>
          <a:xfrm>
            <a:off x="0" y="-1025"/>
            <a:ext cx="12192000" cy="6859024"/>
            <a:chOff x="0" y="-1025"/>
            <a:chExt cx="12192000" cy="6859024"/>
          </a:xfrm>
        </p:grpSpPr>
        <p:grpSp>
          <p:nvGrpSpPr>
            <p:cNvPr id="100" name="Google Shape;100;p2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0" y="149140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2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105" name="Google Shape;105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2"/>
          <p:cNvSpPr txBox="1"/>
          <p:nvPr/>
        </p:nvSpPr>
        <p:spPr>
          <a:xfrm>
            <a:off x="2198934" y="3324223"/>
            <a:ext cx="8688141" cy="17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'되어보자, 카페주인!'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'카페 하나 차려서 옆에 다같이 모여서 놀자'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'6개월 간의 노력, 짧게 느껴졌지만 두번의 계절이 바뀔 시간. 제각기 다른 삶을 살다가 여기에 모인 우리들의 앞으로의 시간 속에서 이 6개월을 뒤돌아 봤을때 '그때 좋았지' 하고 떠올릴 수 있는 기간이었으면 좋겠다는 기원를 담아, 산들림이라는 이름의 카페를 만들어보게 되었습니다. 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67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546" name="Google Shape;546;p67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547" name="Google Shape;547;p67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8" name="Google Shape;548;p67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9" name="Google Shape;549;p67"/>
              <p:cNvSpPr/>
              <p:nvPr/>
            </p:nvSpPr>
            <p:spPr>
              <a:xfrm>
                <a:off x="0" y="37456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67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551" name="Google Shape;551;p6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2" name="Google Shape;552;p67" descr="https://lh7-us.googleusercontent.com/GqAIPFcqfsE_yJt9Q4MqKSBkO2nOmFeVXW5p99XaOYOAk60WT2FtIJ3P6RNs1vZ6q5QRr_M1Ys89PDJ1eaoNScgDi2_3iyQpmYtWVc7zzjrAv-Ak5eS2gEcRbqH983Gyi91W1gZn4_ZZTm4=s20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268" y="653482"/>
            <a:ext cx="5344781" cy="270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7" descr="https://lh7-us.googleusercontent.com/z9FYtdvikcVIQlQSgaF3GNaGq7ss8t0PhqZKpMTQrYhnD5f9NFXQftRzJS-tPBzqLayquc6nJrKyOSyTIvkovY87gdZeMY_p7y4nTqYyJeNYWvs-H3-A-b61szBHIIoXiaF_YxdfH8qxJB4=s20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22937" y="4425729"/>
            <a:ext cx="1446975" cy="74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7" descr="https://lh7-us.googleusercontent.com/qqA9UU7nQ3xcLL7U5VK0W-pPjh1RYupy_COtsgFjHzeH3NiwldTnStNqKnpETpadbLcq_2bMCTuheCvXMgY2R5BBNSIUAvaW83Q_Ey4kQ2E4OXk857ynaUrTk_cC7aumxtloxVe8ipX01HE=s20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51450" y="3586987"/>
            <a:ext cx="5480995" cy="2695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68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560" name="Google Shape;560;p68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561" name="Google Shape;561;p68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2" name="Google Shape;562;p68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3" name="Google Shape;563;p68"/>
              <p:cNvSpPr/>
              <p:nvPr/>
            </p:nvSpPr>
            <p:spPr>
              <a:xfrm>
                <a:off x="0" y="37456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68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565" name="Google Shape;565;p6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6" name="Google Shape;566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7749" y="1736646"/>
            <a:ext cx="8792802" cy="38105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7" name="Google Shape;567;p68"/>
          <p:cNvSpPr/>
          <p:nvPr/>
        </p:nvSpPr>
        <p:spPr>
          <a:xfrm>
            <a:off x="10427955" y="3304935"/>
            <a:ext cx="1349181" cy="250175"/>
          </a:xfrm>
          <a:prstGeom prst="roundRect">
            <a:avLst>
              <a:gd name="adj" fmla="val 16667"/>
            </a:avLst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sz="1050" b="0" i="0" u="none" strike="noStrike" cap="non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Excel 라이브러리</a:t>
            </a:r>
            <a:endParaRPr sz="1050" b="0" i="0" u="none" strike="noStrike" cap="non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68" name="Google Shape;568;p68" descr="FE] 부트스트랩으로 디자인 틀 잡기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30551" y="2372040"/>
            <a:ext cx="846585" cy="846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69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574" name="Google Shape;574;p69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575" name="Google Shape;575;p69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6" name="Google Shape;576;p69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7" name="Google Shape;577;p69"/>
              <p:cNvSpPr/>
              <p:nvPr/>
            </p:nvSpPr>
            <p:spPr>
              <a:xfrm>
                <a:off x="0" y="41901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69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579" name="Google Shape;579;p6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0" name="Google Shape;580;p69"/>
          <p:cNvSpPr txBox="1"/>
          <p:nvPr/>
        </p:nvSpPr>
        <p:spPr>
          <a:xfrm>
            <a:off x="4399396" y="3179787"/>
            <a:ext cx="33453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sz="4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시현</a:t>
            </a:r>
            <a:endParaRPr sz="4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70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586" name="Google Shape;586;p70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587" name="Google Shape;587;p70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8" name="Google Shape;588;p70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9" name="Google Shape;589;p70"/>
              <p:cNvSpPr/>
              <p:nvPr/>
            </p:nvSpPr>
            <p:spPr>
              <a:xfrm>
                <a:off x="0" y="46600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70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591" name="Google Shape;591;p7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2" name="Google Shape;592;p70"/>
          <p:cNvSpPr txBox="1"/>
          <p:nvPr/>
        </p:nvSpPr>
        <p:spPr>
          <a:xfrm>
            <a:off x="4399396" y="3179787"/>
            <a:ext cx="3345295" cy="91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sz="4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Q&amp;A</a:t>
            </a:r>
            <a:endParaRPr sz="4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71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598" name="Google Shape;598;p71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599" name="Google Shape;599;p71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0" name="Google Shape;600;p71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1" name="Google Shape;601;p71"/>
              <p:cNvSpPr/>
              <p:nvPr/>
            </p:nvSpPr>
            <p:spPr>
              <a:xfrm>
                <a:off x="0" y="50918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71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603" name="Google Shape;603;p7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4" name="Google Shape;604;p71"/>
          <p:cNvSpPr txBox="1"/>
          <p:nvPr/>
        </p:nvSpPr>
        <p:spPr>
          <a:xfrm>
            <a:off x="4399396" y="3179787"/>
            <a:ext cx="3345295" cy="91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sz="4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감사합니다.</a:t>
            </a:r>
            <a:endParaRPr sz="4000" b="0" i="0" u="none" strike="noStrike" cap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2454" y="2947950"/>
            <a:ext cx="4164442" cy="1041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4"/>
          <p:cNvGrpSpPr/>
          <p:nvPr/>
        </p:nvGrpSpPr>
        <p:grpSpPr>
          <a:xfrm>
            <a:off x="4305125" y="1671646"/>
            <a:ext cx="2273100" cy="4246684"/>
            <a:chOff x="4225219" y="1776046"/>
            <a:chExt cx="2273100" cy="4246684"/>
          </a:xfrm>
        </p:grpSpPr>
        <p:sp>
          <p:nvSpPr>
            <p:cNvPr id="112" name="Google Shape;112;p4"/>
            <p:cNvSpPr txBox="1"/>
            <p:nvPr/>
          </p:nvSpPr>
          <p:spPr>
            <a:xfrm>
              <a:off x="4225219" y="1776046"/>
              <a:ext cx="2273100" cy="4246684"/>
            </a:xfrm>
            <a:prstGeom prst="rect">
              <a:avLst/>
            </a:prstGeom>
            <a:noFill/>
            <a:ln w="9525" cap="flat" cmpd="sng">
              <a:solidFill>
                <a:srgbClr val="2727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남태욱    </a:t>
              </a: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                        </a:t>
              </a:r>
              <a:endParaRPr sz="10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게시판</a:t>
              </a:r>
              <a:endParaRPr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9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(관리자/사용자)</a:t>
              </a:r>
              <a:endParaRPr sz="9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----------------------------------------------- BACK&amp;FRONT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-----------------------------------------------                                     공지 – 조회, 등록, 수정, 삭제 , 검색</a:t>
              </a:r>
              <a:endPara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리뷰 –  조회, 등록, 수정</a:t>
              </a:r>
              <a:endPara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게시판 css</a:t>
              </a:r>
              <a:endPara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WBS전반 및 발표자료 준비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웹사이트 디자인 구성</a:t>
              </a:r>
              <a:endPara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-----------------------------------------------</a:t>
              </a:r>
              <a:endParaRPr/>
            </a:p>
            <a:p>
              <a:pPr marL="63500" marR="0" lvl="0" indent="0" algn="ctr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113" name="Google Shape;113;p4" descr="QR 코드 - 위키백과, 우리 모두의 백과사전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77244" y="5357073"/>
              <a:ext cx="569049" cy="5690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" name="Google Shape;114;p4"/>
          <p:cNvSpPr txBox="1"/>
          <p:nvPr/>
        </p:nvSpPr>
        <p:spPr>
          <a:xfrm rot="-1354374">
            <a:off x="4372668" y="1873065"/>
            <a:ext cx="679994" cy="307777"/>
          </a:xfrm>
          <a:prstGeom prst="rect">
            <a:avLst/>
          </a:prstGeom>
          <a:noFill/>
          <a:ln w="25400" cap="flat" cmpd="dbl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부팀장</a:t>
            </a:r>
            <a:endParaRPr sz="1400" b="0" i="0" u="none" strike="noStrike" cap="none">
              <a:solidFill>
                <a:srgbClr val="0000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15" name="Google Shape;115;p4"/>
          <p:cNvGrpSpPr/>
          <p:nvPr/>
        </p:nvGrpSpPr>
        <p:grpSpPr>
          <a:xfrm>
            <a:off x="0" y="-1025"/>
            <a:ext cx="12192000" cy="6859024"/>
            <a:chOff x="0" y="-1025"/>
            <a:chExt cx="12192000" cy="6859024"/>
          </a:xfrm>
        </p:grpSpPr>
        <p:grpSp>
          <p:nvGrpSpPr>
            <p:cNvPr id="116" name="Google Shape;116;p4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0" y="1939079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4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121" name="Google Shape;121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4"/>
          <p:cNvSpPr txBox="1"/>
          <p:nvPr/>
        </p:nvSpPr>
        <p:spPr>
          <a:xfrm rot="-1354374">
            <a:off x="1922237" y="1873064"/>
            <a:ext cx="514885" cy="307777"/>
          </a:xfrm>
          <a:prstGeom prst="rect">
            <a:avLst/>
          </a:prstGeom>
          <a:noFill/>
          <a:ln w="25400" cap="flat" cmpd="dbl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팀장</a:t>
            </a:r>
            <a:endParaRPr sz="1400" b="0" i="0" u="none" strike="noStrike" cap="none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755076" y="1671646"/>
            <a:ext cx="2273100" cy="4246684"/>
            <a:chOff x="1755076" y="1671646"/>
            <a:chExt cx="2273100" cy="4246684"/>
          </a:xfrm>
        </p:grpSpPr>
        <p:sp>
          <p:nvSpPr>
            <p:cNvPr id="124" name="Google Shape;124;p4"/>
            <p:cNvSpPr txBox="1"/>
            <p:nvPr/>
          </p:nvSpPr>
          <p:spPr>
            <a:xfrm>
              <a:off x="1755076" y="1671646"/>
              <a:ext cx="2273100" cy="4246684"/>
            </a:xfrm>
            <a:prstGeom prst="rect">
              <a:avLst/>
            </a:prstGeom>
            <a:noFill/>
            <a:ln w="9525" cap="flat" cmpd="sng">
              <a:solidFill>
                <a:srgbClr val="2727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정하영                                         </a:t>
              </a:r>
              <a:endParaRPr sz="14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게시판</a:t>
              </a:r>
              <a:endParaRPr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9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(관리자/사용자)</a:t>
              </a:r>
              <a:endParaRPr sz="9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----------------------------------------------- BACK&amp;FRONT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-----------------------------------------------FAQ – 조회, 등록, 수정, 삭제, 검색</a:t>
              </a:r>
              <a:endPara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통계 – 조회, 등록, 수정</a:t>
              </a:r>
              <a:endPara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게시판 css</a:t>
              </a:r>
              <a:endPara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WBS전반 및 발표</a:t>
              </a:r>
              <a:endPara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USECASE / URD </a:t>
              </a:r>
              <a:endPara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-----------------------------------------------</a:t>
              </a:r>
              <a:endParaRPr/>
            </a:p>
          </p:txBody>
        </p:sp>
        <p:pic>
          <p:nvPicPr>
            <p:cNvPr id="125" name="Google Shape;125;p4" descr="QR 코드 - 위키백과, 우리 모두의 백과사전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07101" y="5229540"/>
              <a:ext cx="569049" cy="569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" name="Google Shape;126;p4"/>
          <p:cNvGrpSpPr/>
          <p:nvPr/>
        </p:nvGrpSpPr>
        <p:grpSpPr>
          <a:xfrm>
            <a:off x="6855174" y="1671646"/>
            <a:ext cx="2273100" cy="4246684"/>
            <a:chOff x="4225219" y="1776046"/>
            <a:chExt cx="2273100" cy="4246684"/>
          </a:xfrm>
        </p:grpSpPr>
        <p:sp>
          <p:nvSpPr>
            <p:cNvPr id="127" name="Google Shape;127;p4"/>
            <p:cNvSpPr txBox="1"/>
            <p:nvPr/>
          </p:nvSpPr>
          <p:spPr>
            <a:xfrm>
              <a:off x="4225219" y="1776046"/>
              <a:ext cx="2273100" cy="4246684"/>
            </a:xfrm>
            <a:prstGeom prst="rect">
              <a:avLst/>
            </a:prstGeom>
            <a:noFill/>
            <a:ln w="9525" cap="flat" cmpd="sng">
              <a:solidFill>
                <a:srgbClr val="2727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변유림    </a:t>
              </a: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                        </a:t>
              </a:r>
              <a:endParaRPr sz="10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상품, 주문, 결제</a:t>
              </a:r>
              <a:endParaRPr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9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(관리자/사용자)</a:t>
              </a:r>
              <a:endParaRPr sz="9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----------------------------------------------- BACK&amp;FRONT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-----------------------------------------------                                     상품 – 조회, 등록, 수정, 삭제 , 검색</a:t>
              </a:r>
              <a:endPara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주문 – 조회, 등록</a:t>
              </a:r>
              <a:endPara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결제 – 포트원 연동 및 결제 취소</a:t>
              </a:r>
              <a:endPara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상품/주문/결제 css</a:t>
              </a:r>
              <a:endPara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모달 &amp; AJAX css 특화</a:t>
              </a:r>
              <a:endPara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-----------------------------------------------</a:t>
              </a:r>
              <a:endParaRPr/>
            </a:p>
            <a:p>
              <a:pPr marL="63500" marR="0" lvl="0" indent="0" algn="ctr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128" name="Google Shape;128;p4" descr="QR 코드 - 위키백과, 우리 모두의 백과사전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77244" y="5357073"/>
              <a:ext cx="569049" cy="569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" name="Google Shape;129;p4"/>
          <p:cNvGrpSpPr/>
          <p:nvPr/>
        </p:nvGrpSpPr>
        <p:grpSpPr>
          <a:xfrm>
            <a:off x="9405223" y="1671646"/>
            <a:ext cx="2273100" cy="4246684"/>
            <a:chOff x="4225219" y="1776046"/>
            <a:chExt cx="2273100" cy="4246684"/>
          </a:xfrm>
        </p:grpSpPr>
        <p:sp>
          <p:nvSpPr>
            <p:cNvPr id="130" name="Google Shape;130;p4"/>
            <p:cNvSpPr txBox="1"/>
            <p:nvPr/>
          </p:nvSpPr>
          <p:spPr>
            <a:xfrm>
              <a:off x="4225219" y="1776046"/>
              <a:ext cx="2273100" cy="4246684"/>
            </a:xfrm>
            <a:prstGeom prst="rect">
              <a:avLst/>
            </a:prstGeom>
            <a:noFill/>
            <a:ln w="9525" cap="flat" cmpd="sng">
              <a:solidFill>
                <a:srgbClr val="2727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성한규    </a:t>
              </a: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                        </a:t>
              </a:r>
              <a:endParaRPr sz="10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상품, 주문, 결제</a:t>
              </a:r>
              <a:endParaRPr sz="14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9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(관리자/사용자)</a:t>
              </a:r>
              <a:endParaRPr sz="9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----------------------------------------------- BACK&amp;FRONT</a:t>
              </a:r>
              <a:endParaRPr/>
            </a:p>
            <a:p>
              <a:pPr marL="6350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---------------------------------------------상품 - 상세정보</a:t>
              </a:r>
              <a:endParaRPr/>
            </a:p>
            <a:p>
              <a:pPr marL="6350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주문 - 사용자 관리 페이지</a:t>
              </a:r>
              <a:endParaRPr/>
            </a:p>
            <a:p>
              <a:pPr marL="6350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결제 - 장바구니, 전자영수증</a:t>
              </a:r>
              <a:endPara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6350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상품/주문/결제 css</a:t>
              </a:r>
              <a:endPara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6350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---------------------------------------------</a:t>
              </a:r>
              <a:endParaRPr/>
            </a:p>
            <a:p>
              <a:pPr marL="63500" marR="0" lvl="0" indent="0" algn="ctr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131" name="Google Shape;131;p4" descr="QR 코드 - 위키백과, 우리 모두의 백과사전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77244" y="5357073"/>
              <a:ext cx="569049" cy="5690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1"/>
          <p:cNvGrpSpPr/>
          <p:nvPr/>
        </p:nvGrpSpPr>
        <p:grpSpPr>
          <a:xfrm>
            <a:off x="5608788" y="1695798"/>
            <a:ext cx="2273100" cy="4246684"/>
            <a:chOff x="4225219" y="1776046"/>
            <a:chExt cx="2273100" cy="4246684"/>
          </a:xfrm>
        </p:grpSpPr>
        <p:sp>
          <p:nvSpPr>
            <p:cNvPr id="137" name="Google Shape;137;p21"/>
            <p:cNvSpPr txBox="1"/>
            <p:nvPr/>
          </p:nvSpPr>
          <p:spPr>
            <a:xfrm>
              <a:off x="4225219" y="1776046"/>
              <a:ext cx="2273100" cy="4246684"/>
            </a:xfrm>
            <a:prstGeom prst="rect">
              <a:avLst/>
            </a:prstGeom>
            <a:noFill/>
            <a:ln w="9525" cap="flat" cmpd="sng">
              <a:solidFill>
                <a:srgbClr val="2727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 err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이환석</a:t>
              </a:r>
              <a:r>
                <a:rPr lang="ko-KR" sz="14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   </a:t>
              </a: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                        </a:t>
              </a:r>
              <a:endParaRPr sz="10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회원정보</a:t>
              </a:r>
              <a:endParaRPr sz="14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9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(관리자/사용자)</a:t>
              </a:r>
              <a:endParaRPr sz="9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----------------------------------------------- BACK&amp;FRONT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-----------------------------------------------                                     회원 – 가입, 수정, 검색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(유효성 및 중복 검사, </a:t>
              </a:r>
              <a:r>
                <a:rPr lang="ko-KR" sz="1000" b="0" i="0" u="none" strike="noStrike" cap="none" dirty="0" err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SMS인증</a:t>
              </a: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,  </a:t>
              </a:r>
              <a:r>
                <a:rPr lang="ko-KR" sz="1000" b="0" i="0" u="none" strike="noStrike" cap="none" dirty="0" err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페이징</a:t>
              </a: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)</a:t>
              </a:r>
              <a:endParaRPr sz="1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회원정보 </a:t>
              </a:r>
              <a:r>
                <a:rPr lang="ko-KR" sz="1000" b="0" i="0" u="none" strike="noStrike" cap="none" dirty="0" err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css</a:t>
              </a:r>
              <a:endParaRPr sz="1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 dirty="0" err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WBS전반</a:t>
              </a: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및 발표자료 준비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웹사이트 디자인 구성</a:t>
              </a:r>
              <a:endParaRPr sz="1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-----------------------------------------------</a:t>
              </a:r>
              <a:endParaRPr dirty="0"/>
            </a:p>
            <a:p>
              <a:pPr marL="63500" marR="0" lvl="0" indent="0" algn="ctr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138" name="Google Shape;138;p21" descr="QR 코드 - 위키백과, 우리 모두의 백과사전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77244" y="5357073"/>
              <a:ext cx="569049" cy="569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" name="Google Shape;139;p21"/>
          <p:cNvGrpSpPr/>
          <p:nvPr/>
        </p:nvGrpSpPr>
        <p:grpSpPr>
          <a:xfrm>
            <a:off x="0" y="-1025"/>
            <a:ext cx="12192000" cy="6859024"/>
            <a:chOff x="0" y="-1025"/>
            <a:chExt cx="12192000" cy="6859024"/>
          </a:xfrm>
        </p:grpSpPr>
        <p:grpSp>
          <p:nvGrpSpPr>
            <p:cNvPr id="140" name="Google Shape;140;p21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141" name="Google Shape;141;p21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" name="Google Shape;142;p21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" name="Google Shape;143;p21"/>
              <p:cNvSpPr/>
              <p:nvPr/>
            </p:nvSpPr>
            <p:spPr>
              <a:xfrm>
                <a:off x="0" y="1939079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1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145" name="Google Shape;145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" name="Google Shape;146;p21"/>
          <p:cNvGrpSpPr/>
          <p:nvPr/>
        </p:nvGrpSpPr>
        <p:grpSpPr>
          <a:xfrm>
            <a:off x="2429076" y="1695798"/>
            <a:ext cx="2273100" cy="4246684"/>
            <a:chOff x="1592592" y="1586558"/>
            <a:chExt cx="2273100" cy="4246684"/>
          </a:xfrm>
        </p:grpSpPr>
        <p:sp>
          <p:nvSpPr>
            <p:cNvPr id="147" name="Google Shape;147;p21"/>
            <p:cNvSpPr txBox="1"/>
            <p:nvPr/>
          </p:nvSpPr>
          <p:spPr>
            <a:xfrm>
              <a:off x="1592592" y="1586558"/>
              <a:ext cx="2273100" cy="4246684"/>
            </a:xfrm>
            <a:prstGeom prst="rect">
              <a:avLst/>
            </a:prstGeom>
            <a:noFill/>
            <a:ln w="9525" cap="flat" cmpd="sng">
              <a:solidFill>
                <a:srgbClr val="2727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김준성                                         </a:t>
              </a:r>
              <a:endParaRPr sz="14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회원정보</a:t>
              </a:r>
              <a:endParaRPr sz="14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9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(관리자/사용자)</a:t>
              </a:r>
              <a:endParaRPr sz="9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----------------------------------------------- BACK&amp;FRONT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-----------------------------------------------회원 - </a:t>
              </a:r>
              <a:r>
                <a:rPr lang="ko-KR" sz="1000" b="0" i="0" u="none" strike="noStrike" cap="none" dirty="0" err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SNS연동</a:t>
              </a: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, </a:t>
              </a:r>
              <a:r>
                <a:rPr lang="ko-KR" sz="1000" b="0" i="0" u="none" strike="noStrike" cap="none" dirty="0" err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email인증</a:t>
              </a: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및 타이머,</a:t>
              </a:r>
              <a:endParaRPr sz="1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인증타이머, ID/PW 찾기, </a:t>
              </a:r>
              <a:r>
                <a:rPr lang="ko-KR" sz="1000" b="0" i="0" u="none" strike="noStrike" cap="none" dirty="0" err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페이징</a:t>
              </a:r>
              <a:endParaRPr sz="1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보안 - 세션관리</a:t>
              </a:r>
              <a:endParaRPr sz="1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통계 - 차트화</a:t>
              </a:r>
              <a:endParaRPr sz="1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회원정보 </a:t>
              </a:r>
              <a:r>
                <a:rPr lang="ko-KR" sz="1000" b="0" i="0" u="none" strike="noStrike" cap="none" dirty="0" err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css</a:t>
              </a:r>
              <a:endParaRPr sz="800" b="0" i="0" u="none" strike="noStrike" cap="none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800" b="0" i="0" u="none" strike="noStrike" cap="none" dirty="0">
                  <a:solidFill>
                    <a:srgbClr val="FF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--</a:t>
              </a: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---------------------------------------------</a:t>
              </a:r>
              <a:endParaRPr dirty="0"/>
            </a:p>
          </p:txBody>
        </p:sp>
        <p:pic>
          <p:nvPicPr>
            <p:cNvPr id="148" name="Google Shape;148;p21" descr="QR 코드 - 위키백과, 우리 모두의 백과사전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4617" y="5144452"/>
              <a:ext cx="569049" cy="569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oogle Shape;149;p21"/>
          <p:cNvGrpSpPr/>
          <p:nvPr/>
        </p:nvGrpSpPr>
        <p:grpSpPr>
          <a:xfrm>
            <a:off x="8788500" y="1695798"/>
            <a:ext cx="2273100" cy="4246684"/>
            <a:chOff x="4225219" y="1776046"/>
            <a:chExt cx="2273100" cy="4246684"/>
          </a:xfrm>
        </p:grpSpPr>
        <p:sp>
          <p:nvSpPr>
            <p:cNvPr id="3" name="Google Shape;150;p21"/>
            <p:cNvSpPr txBox="1"/>
            <p:nvPr/>
          </p:nvSpPr>
          <p:spPr>
            <a:xfrm>
              <a:off x="4225219" y="1776046"/>
              <a:ext cx="2273100" cy="4246684"/>
            </a:xfrm>
            <a:prstGeom prst="rect">
              <a:avLst/>
            </a:prstGeom>
            <a:noFill/>
            <a:ln w="9525" cap="flat" cmpd="sng">
              <a:solidFill>
                <a:srgbClr val="2727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홍수민    </a:t>
              </a: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                        </a:t>
              </a:r>
              <a:endParaRPr sz="10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회원정보</a:t>
              </a:r>
              <a:endParaRPr sz="14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9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(관리자/사용자)</a:t>
              </a:r>
              <a:endParaRPr sz="9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----------------------------------------------- BACK&amp;FRONT</a:t>
              </a:r>
              <a:endParaRPr dirty="0"/>
            </a:p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-----------------------------------------------                                     회원 –</a:t>
              </a:r>
              <a:r>
                <a:rPr lang="ko-KR" altLang="en-US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가입</a:t>
              </a:r>
              <a:r>
                <a:rPr lang="en-US" alt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, </a:t>
              </a:r>
              <a:r>
                <a:rPr lang="ko-KR" altLang="en-US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수정</a:t>
              </a:r>
              <a:r>
                <a:rPr lang="en-US" alt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, </a:t>
              </a:r>
              <a:r>
                <a:rPr lang="ko-KR" altLang="en-US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검색</a:t>
              </a:r>
              <a:r>
                <a:rPr lang="en-US" alt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,</a:t>
              </a:r>
              <a:r>
                <a:rPr lang="ko-KR" altLang="en-US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en-US" alt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SNS</a:t>
              </a:r>
              <a:r>
                <a:rPr lang="ko-KR" altLang="en-US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연동</a:t>
              </a:r>
              <a:r>
                <a:rPr lang="en-US" alt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,</a:t>
              </a:r>
              <a:r>
                <a:rPr lang="ko-KR" altLang="en-US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endParaRPr lang="en-US" altLang="ko-KR" sz="1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ko-KR" altLang="en-US" sz="1000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이용</a:t>
              </a:r>
              <a:r>
                <a:rPr lang="ko-KR" altLang="en-US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약관</a:t>
              </a:r>
              <a:r>
                <a:rPr lang="en-US" alt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, </a:t>
              </a:r>
              <a:r>
                <a:rPr lang="ko-KR" altLang="en-US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로그인</a:t>
              </a:r>
              <a:r>
                <a:rPr lang="en-US" alt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, </a:t>
              </a:r>
              <a:r>
                <a:rPr lang="ko-KR" altLang="en-US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탈퇴</a:t>
              </a:r>
              <a:endParaRPr lang="en-US" altLang="ko-KR" sz="1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ko-KR" altLang="en-US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회원정보 </a:t>
              </a:r>
              <a:r>
                <a:rPr lang="en-US" altLang="ko-KR" sz="1000" b="0" i="0" u="none" strike="noStrike" cap="none" dirty="0" err="1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css</a:t>
              </a:r>
              <a:endParaRPr lang="en-US" altLang="ko-KR" sz="1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ko-KR" altLang="en-US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웹사이트 디자인 구성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sz="1000" b="0" i="0" u="none" strike="noStrike" cap="none" dirty="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-----------------------------------------------</a:t>
              </a:r>
              <a:endParaRPr dirty="0"/>
            </a:p>
            <a:p>
              <a:pPr marL="63500" marR="0" lvl="0" indent="0" algn="ctr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4" name="Google Shape;151;p21" descr="QR 코드 - 위키백과, 우리 모두의 백과사전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77244" y="5357073"/>
              <a:ext cx="569049" cy="5690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3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157" name="Google Shape;157;p23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158" name="Google Shape;158;p23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9" name="Google Shape;159;p23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0" name="Google Shape;160;p23"/>
              <p:cNvSpPr/>
              <p:nvPr/>
            </p:nvSpPr>
            <p:spPr>
              <a:xfrm>
                <a:off x="0" y="2396279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3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162" name="Google Shape;162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" name="Google Shape;163;p23"/>
          <p:cNvGrpSpPr/>
          <p:nvPr/>
        </p:nvGrpSpPr>
        <p:grpSpPr>
          <a:xfrm>
            <a:off x="2157400" y="1159296"/>
            <a:ext cx="9129725" cy="4717536"/>
            <a:chOff x="1566850" y="884592"/>
            <a:chExt cx="10299700" cy="5322089"/>
          </a:xfrm>
        </p:grpSpPr>
        <p:grpSp>
          <p:nvGrpSpPr>
            <p:cNvPr id="164" name="Google Shape;164;p23"/>
            <p:cNvGrpSpPr/>
            <p:nvPr/>
          </p:nvGrpSpPr>
          <p:grpSpPr>
            <a:xfrm>
              <a:off x="1984794" y="1817696"/>
              <a:ext cx="9462156" cy="3962400"/>
              <a:chOff x="1485900" y="2002282"/>
              <a:chExt cx="9385300" cy="3420618"/>
            </a:xfrm>
          </p:grpSpPr>
          <p:cxnSp>
            <p:nvCxnSpPr>
              <p:cNvPr id="165" name="Google Shape;165;p23"/>
              <p:cNvCxnSpPr/>
              <p:nvPr/>
            </p:nvCxnSpPr>
            <p:spPr>
              <a:xfrm rot="10800000">
                <a:off x="1485900" y="2002282"/>
                <a:ext cx="0" cy="342061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49803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6" name="Google Shape;166;p23"/>
              <p:cNvCxnSpPr/>
              <p:nvPr/>
            </p:nvCxnSpPr>
            <p:spPr>
              <a:xfrm rot="10800000">
                <a:off x="3832225" y="2002282"/>
                <a:ext cx="0" cy="342061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49803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7" name="Google Shape;167;p23"/>
              <p:cNvCxnSpPr/>
              <p:nvPr/>
            </p:nvCxnSpPr>
            <p:spPr>
              <a:xfrm rot="10800000">
                <a:off x="6178550" y="2002282"/>
                <a:ext cx="0" cy="342061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49803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8" name="Google Shape;168;p23"/>
              <p:cNvCxnSpPr/>
              <p:nvPr/>
            </p:nvCxnSpPr>
            <p:spPr>
              <a:xfrm rot="10800000">
                <a:off x="8524875" y="2002282"/>
                <a:ext cx="0" cy="342061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49803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9" name="Google Shape;169;p23"/>
              <p:cNvCxnSpPr/>
              <p:nvPr/>
            </p:nvCxnSpPr>
            <p:spPr>
              <a:xfrm rot="10800000">
                <a:off x="10871200" y="2002282"/>
                <a:ext cx="0" cy="342061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49803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70" name="Google Shape;170;p23"/>
            <p:cNvSpPr/>
            <p:nvPr/>
          </p:nvSpPr>
          <p:spPr>
            <a:xfrm>
              <a:off x="1566850" y="5868127"/>
              <a:ext cx="102997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4/26              5/3             5/10              5/15             5/23</a:t>
              </a:r>
              <a:endParaRPr sz="16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grpSp>
          <p:nvGrpSpPr>
            <p:cNvPr id="171" name="Google Shape;171;p23"/>
            <p:cNvGrpSpPr/>
            <p:nvPr/>
          </p:nvGrpSpPr>
          <p:grpSpPr>
            <a:xfrm>
              <a:off x="6640916" y="3314464"/>
              <a:ext cx="2446353" cy="1491890"/>
              <a:chOff x="5922947" y="3412161"/>
              <a:chExt cx="2446353" cy="1491890"/>
            </a:xfrm>
          </p:grpSpPr>
          <p:sp>
            <p:nvSpPr>
              <p:cNvPr id="172" name="Google Shape;172;p23"/>
              <p:cNvSpPr/>
              <p:nvPr/>
            </p:nvSpPr>
            <p:spPr>
              <a:xfrm>
                <a:off x="5922947" y="4510351"/>
                <a:ext cx="2446353" cy="393700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 b="0" i="0" u="none" strike="noStrike" cap="none">
                    <a:solidFill>
                      <a:schemeClr val="dk1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2차 개발</a:t>
                </a:r>
                <a:endParaRPr sz="16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pic>
            <p:nvPicPr>
              <p:cNvPr id="173" name="Google Shape;173;p2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735842" y="3412161"/>
                <a:ext cx="1133633" cy="10955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4" name="Google Shape;174;p23"/>
            <p:cNvGrpSpPr/>
            <p:nvPr/>
          </p:nvGrpSpPr>
          <p:grpSpPr>
            <a:xfrm>
              <a:off x="2675341" y="1745142"/>
              <a:ext cx="2916253" cy="1489228"/>
              <a:chOff x="2024047" y="1842839"/>
              <a:chExt cx="2916253" cy="1489228"/>
            </a:xfrm>
          </p:grpSpPr>
          <p:sp>
            <p:nvSpPr>
              <p:cNvPr id="175" name="Google Shape;175;p23"/>
              <p:cNvSpPr/>
              <p:nvPr/>
            </p:nvSpPr>
            <p:spPr>
              <a:xfrm>
                <a:off x="2024047" y="2938367"/>
                <a:ext cx="2916253" cy="3937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 b="0" i="0" u="none" strike="noStrike" cap="none">
                    <a:solidFill>
                      <a:schemeClr val="dk1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1차 개발</a:t>
                </a:r>
                <a:endParaRPr sz="16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pic>
            <p:nvPicPr>
              <p:cNvPr id="176" name="Google Shape;176;p2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927690" y="1842839"/>
                <a:ext cx="1133633" cy="10955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7" name="Google Shape;177;p23"/>
            <p:cNvGrpSpPr/>
            <p:nvPr/>
          </p:nvGrpSpPr>
          <p:grpSpPr>
            <a:xfrm>
              <a:off x="8741195" y="4065011"/>
              <a:ext cx="3099456" cy="1527333"/>
              <a:chOff x="8089901" y="4162708"/>
              <a:chExt cx="3099456" cy="1527333"/>
            </a:xfrm>
          </p:grpSpPr>
          <p:sp>
            <p:nvSpPr>
              <p:cNvPr id="178" name="Google Shape;178;p23"/>
              <p:cNvSpPr/>
              <p:nvPr/>
            </p:nvSpPr>
            <p:spPr>
              <a:xfrm>
                <a:off x="8089901" y="5296341"/>
                <a:ext cx="3099456" cy="393700"/>
              </a:xfrm>
              <a:prstGeom prst="rect">
                <a:avLst/>
              </a:prstGeom>
              <a:solidFill>
                <a:srgbClr val="E6BE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 b="0" i="0" u="none" strike="noStrike" cap="none">
                    <a:solidFill>
                      <a:schemeClr val="dk1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테스트 및 보완</a:t>
                </a:r>
                <a:endParaRPr sz="16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pic>
            <p:nvPicPr>
              <p:cNvPr id="179" name="Google Shape;179;p2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131996" y="4162708"/>
                <a:ext cx="1124107" cy="113363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0" name="Google Shape;180;p23"/>
            <p:cNvGrpSpPr/>
            <p:nvPr/>
          </p:nvGrpSpPr>
          <p:grpSpPr>
            <a:xfrm>
              <a:off x="1646641" y="884592"/>
              <a:ext cx="1557353" cy="1563786"/>
              <a:chOff x="995347" y="982289"/>
              <a:chExt cx="1557353" cy="1563786"/>
            </a:xfrm>
          </p:grpSpPr>
          <p:sp>
            <p:nvSpPr>
              <p:cNvPr id="181" name="Google Shape;181;p23"/>
              <p:cNvSpPr/>
              <p:nvPr/>
            </p:nvSpPr>
            <p:spPr>
              <a:xfrm>
                <a:off x="995347" y="2152375"/>
                <a:ext cx="1557353" cy="3937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 b="0" i="0" u="none" strike="noStrike" cap="none">
                    <a:solidFill>
                      <a:schemeClr val="dk1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설계</a:t>
                </a:r>
                <a:endParaRPr sz="16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pic>
            <p:nvPicPr>
              <p:cNvPr id="182" name="Google Shape;182;p2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173864" y="982289"/>
                <a:ext cx="1200318" cy="11717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3" name="Google Shape;183;p23"/>
            <p:cNvGrpSpPr/>
            <p:nvPr/>
          </p:nvGrpSpPr>
          <p:grpSpPr>
            <a:xfrm>
              <a:off x="4321857" y="2603689"/>
              <a:ext cx="2793737" cy="1416673"/>
              <a:chOff x="3899163" y="2701386"/>
              <a:chExt cx="2793737" cy="1416673"/>
            </a:xfrm>
          </p:grpSpPr>
          <p:sp>
            <p:nvSpPr>
              <p:cNvPr id="184" name="Google Shape;184;p23"/>
              <p:cNvSpPr/>
              <p:nvPr/>
            </p:nvSpPr>
            <p:spPr>
              <a:xfrm>
                <a:off x="3899163" y="3724359"/>
                <a:ext cx="2793737" cy="393700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 b="0" i="0" u="none" strike="noStrike" cap="none">
                    <a:solidFill>
                      <a:schemeClr val="dk1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테스트 및 보완</a:t>
                </a:r>
                <a:endParaRPr sz="1600" b="0" i="0" u="none" strike="noStrike" cap="non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pic>
            <p:nvPicPr>
              <p:cNvPr id="185" name="Google Shape;185;p23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187950" y="2701386"/>
                <a:ext cx="1143160" cy="10193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4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191" name="Google Shape;191;p24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192" name="Google Shape;192;p24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3" name="Google Shape;193;p24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4" name="Google Shape;194;p24"/>
              <p:cNvSpPr/>
              <p:nvPr/>
            </p:nvSpPr>
            <p:spPr>
              <a:xfrm>
                <a:off x="0" y="28439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4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196" name="Google Shape;196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7" name="Google Shape;197;p24"/>
          <p:cNvPicPr preferRelativeResize="0"/>
          <p:nvPr/>
        </p:nvPicPr>
        <p:blipFill rotWithShape="1">
          <a:blip r:embed="rId4">
            <a:alphaModFix/>
          </a:blip>
          <a:srcRect t="4924"/>
          <a:stretch/>
        </p:blipFill>
        <p:spPr>
          <a:xfrm>
            <a:off x="1640750" y="545812"/>
            <a:ext cx="9705975" cy="61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/>
        </p:nvSpPr>
        <p:spPr>
          <a:xfrm>
            <a:off x="5299900" y="485647"/>
            <a:ext cx="15413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USECASE</a:t>
            </a:r>
            <a:endParaRPr sz="20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45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204" name="Google Shape;204;p45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205" name="Google Shape;205;p45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6" name="Google Shape;206;p45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7" name="Google Shape;207;p45"/>
              <p:cNvSpPr/>
              <p:nvPr/>
            </p:nvSpPr>
            <p:spPr>
              <a:xfrm>
                <a:off x="0" y="28439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45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209" name="Google Shape;209;p4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0" name="Google Shape;210;p45" title="이미지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8825" y="826276"/>
            <a:ext cx="4876800" cy="2742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5" title="이미지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8045" y="3714618"/>
            <a:ext cx="4869180" cy="2742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5" title="이미지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30025" y="3714618"/>
            <a:ext cx="4861560" cy="274293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5"/>
          <p:cNvSpPr txBox="1"/>
          <p:nvPr/>
        </p:nvSpPr>
        <p:spPr>
          <a:xfrm>
            <a:off x="5299900" y="485647"/>
            <a:ext cx="19581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와이어프레임</a:t>
            </a:r>
            <a:endParaRPr sz="20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46"/>
          <p:cNvGrpSpPr/>
          <p:nvPr/>
        </p:nvGrpSpPr>
        <p:grpSpPr>
          <a:xfrm>
            <a:off x="0" y="0"/>
            <a:ext cx="12192000" cy="6859024"/>
            <a:chOff x="0" y="-1025"/>
            <a:chExt cx="12192000" cy="6859024"/>
          </a:xfrm>
        </p:grpSpPr>
        <p:grpSp>
          <p:nvGrpSpPr>
            <p:cNvPr id="219" name="Google Shape;219;p46"/>
            <p:cNvGrpSpPr/>
            <p:nvPr/>
          </p:nvGrpSpPr>
          <p:grpSpPr>
            <a:xfrm>
              <a:off x="0" y="-1025"/>
              <a:ext cx="12192000" cy="6859024"/>
              <a:chOff x="0" y="-1025"/>
              <a:chExt cx="12192000" cy="6859024"/>
            </a:xfrm>
          </p:grpSpPr>
          <p:sp>
            <p:nvSpPr>
              <p:cNvPr id="220" name="Google Shape;220;p46"/>
              <p:cNvSpPr/>
              <p:nvPr/>
            </p:nvSpPr>
            <p:spPr>
              <a:xfrm>
                <a:off x="0" y="-1025"/>
                <a:ext cx="12192000" cy="424800"/>
              </a:xfrm>
              <a:prstGeom prst="rect">
                <a:avLst/>
              </a:prstGeom>
              <a:solidFill>
                <a:srgbClr val="272727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1" name="Google Shape;221;p46"/>
              <p:cNvSpPr/>
              <p:nvPr/>
            </p:nvSpPr>
            <p:spPr>
              <a:xfrm>
                <a:off x="0" y="-1"/>
                <a:ext cx="1241400" cy="685800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2" name="Google Shape;222;p46"/>
              <p:cNvSpPr/>
              <p:nvPr/>
            </p:nvSpPr>
            <p:spPr>
              <a:xfrm>
                <a:off x="0" y="2843954"/>
                <a:ext cx="1241400" cy="360485"/>
              </a:xfrm>
              <a:prstGeom prst="rect">
                <a:avLst/>
              </a:prstGeom>
              <a:solidFill>
                <a:srgbClr val="F9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46"/>
              <p:cNvSpPr txBox="1"/>
              <p:nvPr/>
            </p:nvSpPr>
            <p:spPr>
              <a:xfrm>
                <a:off x="52754" y="982190"/>
                <a:ext cx="1135892" cy="489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목차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소개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멤버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플랜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272727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DB설계</a:t>
                </a:r>
                <a:endParaRPr sz="1400" b="0" i="0" u="none" strike="noStrike" cap="none">
                  <a:solidFill>
                    <a:srgbClr val="272727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사용 기술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주요 기능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시연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Q&amp;A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F9F5F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마무리</a:t>
                </a: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9F5F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pic>
          <p:nvPicPr>
            <p:cNvPr id="224" name="Google Shape;224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1075" y="101936"/>
              <a:ext cx="1118950" cy="279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Google Shape;225;p46"/>
          <p:cNvSpPr txBox="1"/>
          <p:nvPr/>
        </p:nvSpPr>
        <p:spPr>
          <a:xfrm>
            <a:off x="5299900" y="485647"/>
            <a:ext cx="19581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와이어프레임</a:t>
            </a:r>
            <a:endParaRPr sz="20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26" name="Google Shape;226;p46" title="이미지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3225" y="3735856"/>
            <a:ext cx="4876800" cy="273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6" title="이미지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96960" y="993102"/>
            <a:ext cx="4872990" cy="2742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6" title="이미지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96960" y="3735856"/>
            <a:ext cx="4869180" cy="2742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6" title="이미지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00471" y="1015428"/>
            <a:ext cx="4876800" cy="273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1042</Words>
  <Application>Microsoft Office PowerPoint</Application>
  <PresentationFormat>와이드스크린</PresentationFormat>
  <Paragraphs>466</Paragraphs>
  <Slides>35</Slides>
  <Notes>35</Notes>
  <HiddenSlides>1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Noto Sans KR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TAEUK NAM</dc:creator>
  <cp:lastModifiedBy>SooMin Hong</cp:lastModifiedBy>
  <cp:revision>3</cp:revision>
  <dcterms:created xsi:type="dcterms:W3CDTF">2024-04-08T15:04:44Z</dcterms:created>
  <dcterms:modified xsi:type="dcterms:W3CDTF">2024-07-15T08:52:12Z</dcterms:modified>
</cp:coreProperties>
</file>